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  <p:sldMasterId id="2147483864" r:id="rId2"/>
  </p:sldMasterIdLst>
  <p:notesMasterIdLst>
    <p:notesMasterId r:id="rId77"/>
  </p:notesMasterIdLst>
  <p:sldIdLst>
    <p:sldId id="256" r:id="rId3"/>
    <p:sldId id="324" r:id="rId4"/>
    <p:sldId id="325" r:id="rId5"/>
    <p:sldId id="326" r:id="rId6"/>
    <p:sldId id="260" r:id="rId7"/>
    <p:sldId id="261" r:id="rId8"/>
    <p:sldId id="262" r:id="rId9"/>
    <p:sldId id="327" r:id="rId10"/>
    <p:sldId id="328" r:id="rId11"/>
    <p:sldId id="329" r:id="rId12"/>
    <p:sldId id="264" r:id="rId13"/>
    <p:sldId id="265" r:id="rId14"/>
    <p:sldId id="266" r:id="rId15"/>
    <p:sldId id="267" r:id="rId16"/>
    <p:sldId id="268" r:id="rId17"/>
    <p:sldId id="359" r:id="rId18"/>
    <p:sldId id="331" r:id="rId19"/>
    <p:sldId id="272" r:id="rId20"/>
    <p:sldId id="333" r:id="rId21"/>
    <p:sldId id="341" r:id="rId22"/>
    <p:sldId id="334" r:id="rId23"/>
    <p:sldId id="342" r:id="rId24"/>
    <p:sldId id="337" r:id="rId25"/>
    <p:sldId id="338" r:id="rId26"/>
    <p:sldId id="346" r:id="rId27"/>
    <p:sldId id="344" r:id="rId28"/>
    <p:sldId id="347" r:id="rId29"/>
    <p:sldId id="339" r:id="rId30"/>
    <p:sldId id="340" r:id="rId31"/>
    <p:sldId id="348" r:id="rId32"/>
    <p:sldId id="288" r:id="rId33"/>
    <p:sldId id="360" r:id="rId34"/>
    <p:sldId id="349" r:id="rId35"/>
    <p:sldId id="275" r:id="rId36"/>
    <p:sldId id="350" r:id="rId37"/>
    <p:sldId id="276" r:id="rId38"/>
    <p:sldId id="277" r:id="rId39"/>
    <p:sldId id="351" r:id="rId40"/>
    <p:sldId id="352" r:id="rId41"/>
    <p:sldId id="353" r:id="rId42"/>
    <p:sldId id="282" r:id="rId43"/>
    <p:sldId id="283" r:id="rId44"/>
    <p:sldId id="284" r:id="rId45"/>
    <p:sldId id="297" r:id="rId46"/>
    <p:sldId id="298" r:id="rId47"/>
    <p:sldId id="299" r:id="rId48"/>
    <p:sldId id="300" r:id="rId49"/>
    <p:sldId id="301" r:id="rId50"/>
    <p:sldId id="354" r:id="rId51"/>
    <p:sldId id="355" r:id="rId52"/>
    <p:sldId id="356" r:id="rId53"/>
    <p:sldId id="357" r:id="rId54"/>
    <p:sldId id="304" r:id="rId55"/>
    <p:sldId id="305" r:id="rId56"/>
    <p:sldId id="306" r:id="rId57"/>
    <p:sldId id="308" r:id="rId58"/>
    <p:sldId id="309" r:id="rId59"/>
    <p:sldId id="310" r:id="rId60"/>
    <p:sldId id="311" r:id="rId61"/>
    <p:sldId id="312" r:id="rId62"/>
    <p:sldId id="314" r:id="rId63"/>
    <p:sldId id="315" r:id="rId64"/>
    <p:sldId id="316" r:id="rId65"/>
    <p:sldId id="358" r:id="rId66"/>
    <p:sldId id="317" r:id="rId67"/>
    <p:sldId id="323" r:id="rId68"/>
    <p:sldId id="318" r:id="rId69"/>
    <p:sldId id="319" r:id="rId70"/>
    <p:sldId id="320" r:id="rId71"/>
    <p:sldId id="362" r:id="rId72"/>
    <p:sldId id="363" r:id="rId73"/>
    <p:sldId id="364" r:id="rId74"/>
    <p:sldId id="365" r:id="rId75"/>
    <p:sldId id="361" r:id="rId7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9" autoAdjust="0"/>
    <p:restoredTop sz="94625" autoAdjust="0"/>
  </p:normalViewPr>
  <p:slideViewPr>
    <p:cSldViewPr>
      <p:cViewPr varScale="1">
        <p:scale>
          <a:sx n="84" d="100"/>
          <a:sy n="84" d="100"/>
        </p:scale>
        <p:origin x="153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36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99BC8C-D05E-4966-90C6-DB66949B9446}" type="datetime1">
              <a:rPr kumimoji="0" lang="ko-KR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0370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5555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94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1271CA-DFBA-4144-9186-0BE3AC6EE4B1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8300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965001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3755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775F55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775F55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8732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7F4F71-3D90-4F92-8CFE-D11B433509C0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350058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00F4F1-024E-465C-B59D-A4FFBC6118A5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583046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F3B71A-966A-471E-8596-7D1D6A8996FF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07583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64A7B2-A2B0-4C9D-895B-FE1D68BE16F8}" type="datetime1"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2020-09-19</a:t>
            </a:fld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명품 </a:t>
            </a:r>
            <a:r>
              <a:rPr kumimoji="0" lang="en-US" altLang="ko-KR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Java Programming</a:t>
            </a: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2142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2020-09-19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49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6"/>
    </mc:Choice>
    <mc:Fallback xmlns="">
      <p:transition spd="slow" advTm="1114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만들어내기 위한 설계도 혹은 틀</a:t>
            </a:r>
            <a:endParaRPr lang="en-US" altLang="ko-KR" dirty="0" smtClean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(</a:t>
            </a:r>
            <a:r>
              <a:rPr lang="en-US" altLang="ko-KR" dirty="0"/>
              <a:t>behavior)</a:t>
            </a:r>
            <a:r>
              <a:rPr lang="ko-KR" altLang="en-US" dirty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모양 그대로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윗집사람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아랫집사람</a:t>
            </a:r>
            <a:endParaRPr lang="en-US" altLang="ko-KR" dirty="0" smtClean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 smtClean="0"/>
              <a:t>붕어빵틀</a:t>
            </a:r>
            <a:r>
              <a:rPr lang="en-US" altLang="ko-KR" dirty="0" smtClean="0"/>
              <a:t>, </a:t>
            </a:r>
            <a:r>
              <a:rPr lang="en-US" altLang="ko-KR" dirty="0"/>
              <a:t>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 smtClean="0"/>
              <a:t>구워낸 붕어빵들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272"/>
    </mc:Choice>
    <mc:Fallback xmlns="">
      <p:transition spd="slow" advTm="294272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44"/>
    </mc:Choice>
    <mc:Fallback xmlns="">
      <p:transition spd="slow" advTm="40344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객체들은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가지지만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 smtClean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209"/>
    </mc:Choice>
    <mc:Fallback xmlns="">
      <p:transition spd="slow" advTm="8620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200"/>
    </mc:Choice>
    <mc:Fallback xmlns="">
      <p:transition spd="slow" advTm="2902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클래스 선언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로 시작하여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닫으며 이곳에 모든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이름의 클래스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접근 권한</a:t>
            </a:r>
            <a:r>
              <a:rPr lang="en-US" altLang="ko-KR" dirty="0" smtClean="0"/>
              <a:t>, public</a:t>
            </a:r>
          </a:p>
          <a:p>
            <a:pPr lvl="2"/>
            <a:r>
              <a:rPr lang="ko-KR" altLang="en-US" dirty="0" smtClean="0"/>
              <a:t>다른 클래스들에서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 smtClean="0"/>
          </a:p>
          <a:p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 </a:t>
            </a:r>
            <a:r>
              <a:rPr lang="en-US" altLang="ko-KR" dirty="0" smtClean="0"/>
              <a:t>(field</a:t>
            </a:r>
            <a:r>
              <a:rPr lang="en-US" altLang="ko-KR" dirty="0"/>
              <a:t>) : </a:t>
            </a:r>
            <a:r>
              <a:rPr lang="ko-KR" altLang="en-US" dirty="0" smtClean="0"/>
              <a:t>객체 내에 값을 저장하는 멤버 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/>
              <a:t> 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함수이며 객체의 행동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</a:t>
            </a:r>
            <a:endParaRPr lang="en-US" altLang="ko-KR" dirty="0" smtClean="0"/>
          </a:p>
          <a:p>
            <a:r>
              <a:rPr lang="ko-KR" altLang="en-US" dirty="0" smtClean="0"/>
              <a:t>필드의 접근 지정자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</a:p>
          <a:p>
            <a:pPr lvl="1"/>
            <a:r>
              <a:rPr lang="ko-KR" altLang="en-US" dirty="0" smtClean="0"/>
              <a:t>필드나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앞에 붙어 다른 클래스의 접근 허용을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모든 클래스의 접근 허용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이름과 동일한 특별한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생성될 때 자동으로 한 번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객체를 초기화하는데 필요한 코드 작성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275"/>
    </mc:Choice>
    <mc:Fallback xmlns="">
      <p:transition spd="slow" advTm="10427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반드시 </a:t>
            </a:r>
            <a:r>
              <a:rPr lang="en-US" altLang="ko-KR" b="1" dirty="0" smtClean="0"/>
              <a:t>new </a:t>
            </a:r>
            <a:r>
              <a:rPr lang="ko-KR" altLang="en-US" b="1" dirty="0" smtClean="0"/>
              <a:t>키워드를 </a:t>
            </a:r>
            <a:r>
              <a:rPr lang="ko-KR" altLang="en-US" dirty="0" smtClean="0"/>
              <a:t>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/>
              <a:t>크기의 메모리 할당</a:t>
            </a:r>
          </a:p>
          <a:p>
            <a:pPr lvl="2"/>
            <a:r>
              <a:rPr lang="ko-KR" altLang="en-US" dirty="0" smtClean="0"/>
              <a:t>객체 내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코드 실행</a:t>
            </a:r>
            <a:endParaRPr lang="en-US" altLang="ko-KR" dirty="0" smtClean="0"/>
          </a:p>
          <a:p>
            <a:r>
              <a:rPr lang="ko-KR" altLang="en-US" dirty="0" smtClean="0"/>
              <a:t>객체의 멤버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82"/>
    </mc:Choice>
    <mc:Fallback xmlns="">
      <p:transition spd="slow" advTm="23382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16</a:t>
            </a:fld>
            <a:endParaRPr lang="ko-KR" altLang="en-US" dirty="0">
              <a:solidFill>
                <a:srgbClr val="775F55"/>
              </a:solidFill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>
                <a:solidFill>
                  <a:srgbClr val="775F55"/>
                </a:solidFill>
              </a:rPr>
              <a:t>객체 생성과 접근</a:t>
            </a:r>
            <a:endParaRPr lang="en-US" altLang="ko-KR" sz="2100" dirty="0" smtClean="0">
              <a:solidFill>
                <a:srgbClr val="775F55"/>
              </a:solidFill>
            </a:endParaRPr>
          </a:p>
          <a:p>
            <a:endParaRPr lang="en-US" altLang="ko-KR" sz="2000" dirty="0" smtClean="0">
              <a:solidFill>
                <a:srgbClr val="775F55"/>
              </a:solidFill>
            </a:endParaRPr>
          </a:p>
          <a:p>
            <a:r>
              <a:rPr lang="en-US" altLang="ko-KR" sz="1600" dirty="0" smtClean="0">
                <a:solidFill>
                  <a:prstClr val="black"/>
                </a:solidFill>
              </a:rPr>
              <a:t>1. </a:t>
            </a:r>
            <a:r>
              <a:rPr lang="ko-KR" altLang="en-US" sz="1600" dirty="0" err="1" smtClean="0">
                <a:solidFill>
                  <a:prstClr val="black"/>
                </a:solidFill>
              </a:rPr>
              <a:t>레퍼런스</a:t>
            </a:r>
            <a:r>
              <a:rPr lang="ko-KR" altLang="en-US" sz="1600" dirty="0" smtClean="0">
                <a:solidFill>
                  <a:prstClr val="black"/>
                </a:solidFill>
              </a:rPr>
              <a:t> 변수 선언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endParaRPr lang="en-US" altLang="ko-KR" sz="1600" dirty="0" smtClean="0">
              <a:solidFill>
                <a:prstClr val="black"/>
              </a:solidFill>
            </a:endParaRPr>
          </a:p>
          <a:p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en-US" altLang="ko-KR" sz="1600" dirty="0" smtClean="0">
                <a:solidFill>
                  <a:prstClr val="black"/>
                </a:solidFill>
              </a:rPr>
              <a:t>2. </a:t>
            </a:r>
            <a:r>
              <a:rPr lang="ko-KR" altLang="en-US" sz="1600" dirty="0" smtClean="0">
                <a:solidFill>
                  <a:prstClr val="black"/>
                </a:solidFill>
              </a:rPr>
              <a:t>객체 생성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</a:rPr>
              <a:t>  </a:t>
            </a:r>
            <a:r>
              <a:rPr lang="en-US" altLang="ko-KR" sz="1800" dirty="0" smtClean="0">
                <a:solidFill>
                  <a:prstClr val="black"/>
                </a:solidFill>
              </a:rPr>
              <a:t>- </a:t>
            </a:r>
            <a:r>
              <a:rPr lang="en-US" altLang="ko-KR" sz="1400" dirty="0" smtClean="0">
                <a:solidFill>
                  <a:prstClr val="black"/>
                </a:solidFill>
              </a:rPr>
              <a:t>new </a:t>
            </a:r>
            <a:r>
              <a:rPr lang="ko-KR" altLang="en-US" sz="1400" dirty="0" smtClean="0">
                <a:solidFill>
                  <a:prstClr val="black"/>
                </a:solidFill>
              </a:rPr>
              <a:t>연산자 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r>
              <a:rPr lang="en-US" altLang="ko-KR" sz="1200" dirty="0">
                <a:solidFill>
                  <a:prstClr val="black"/>
                </a:solidFill>
              </a:rPr>
              <a:t> 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endParaRPr lang="en-US" altLang="ko-KR" sz="1600" dirty="0" smtClean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 smtClean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 smtClean="0">
                <a:solidFill>
                  <a:prstClr val="black"/>
                </a:solidFill>
              </a:rPr>
              <a:t>3(4). </a:t>
            </a:r>
            <a:r>
              <a:rPr lang="ko-KR" altLang="en-US" sz="1600" dirty="0" smtClean="0">
                <a:solidFill>
                  <a:prstClr val="black"/>
                </a:solidFill>
              </a:rPr>
              <a:t>객체 멤버 접근</a:t>
            </a:r>
            <a:endParaRPr lang="en-US" altLang="ko-KR" sz="1600" dirty="0" smtClean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</a:t>
            </a:r>
            <a:r>
              <a:rPr lang="en-US" altLang="ko-KR" sz="1400" dirty="0" smtClean="0">
                <a:solidFill>
                  <a:prstClr val="black"/>
                </a:solidFill>
              </a:rPr>
              <a:t>- </a:t>
            </a:r>
            <a:r>
              <a:rPr lang="ko-KR" altLang="en-US" sz="1400" dirty="0" smtClean="0">
                <a:solidFill>
                  <a:prstClr val="black"/>
                </a:solidFill>
              </a:rPr>
              <a:t>점</a:t>
            </a:r>
            <a:r>
              <a:rPr lang="en-US" altLang="ko-KR" sz="1400" dirty="0" smtClean="0">
                <a:solidFill>
                  <a:prstClr val="black"/>
                </a:solidFill>
              </a:rPr>
              <a:t>(.) </a:t>
            </a:r>
            <a:r>
              <a:rPr lang="ko-KR" altLang="en-US" sz="1400" dirty="0" smtClean="0">
                <a:solidFill>
                  <a:prstClr val="black"/>
                </a:solidFill>
              </a:rPr>
              <a:t>연산자 이용</a:t>
            </a:r>
            <a:endParaRPr lang="en-US" altLang="ko-KR" sz="1400" dirty="0" smtClean="0">
              <a:solidFill>
                <a:prstClr val="black"/>
              </a:solidFill>
            </a:endParaRPr>
          </a:p>
          <a:p>
            <a:endParaRPr lang="en-US" altLang="ko-KR" sz="1600" dirty="0" smtClean="0">
              <a:solidFill>
                <a:prstClr val="black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>
              <a:solidFill>
                <a:srgbClr val="775F55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669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633"/>
    </mc:Choice>
    <mc:Fallback xmlns="">
      <p:transition spd="slow" advTm="33463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생성된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radius; </a:t>
            </a:r>
            <a:r>
              <a:rPr lang="en-US" altLang="ko-KR" sz="1100" dirty="0" smtClean="0"/>
              <a:t>					// </a:t>
            </a:r>
            <a:r>
              <a:rPr lang="ko-KR" altLang="en-US" sz="1100" dirty="0"/>
              <a:t>원의 </a:t>
            </a:r>
            <a:r>
              <a:rPr lang="ko-KR" altLang="en-US" sz="1100" dirty="0" smtClean="0"/>
              <a:t>반지름 필드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String </a:t>
            </a:r>
            <a:r>
              <a:rPr lang="en-US" altLang="ko-KR" sz="1100" b="1" dirty="0"/>
              <a:t>name; </a:t>
            </a:r>
            <a:r>
              <a:rPr lang="en-US" altLang="ko-KR" sz="1100" dirty="0" smtClean="0"/>
              <a:t>				// </a:t>
            </a:r>
            <a:r>
              <a:rPr lang="ko-KR" altLang="en-US" sz="1100" dirty="0" smtClean="0"/>
              <a:t>원의 이름 필드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Circle() { }	</a:t>
            </a:r>
            <a:r>
              <a:rPr lang="en-US" altLang="ko-KR" sz="1100" dirty="0" smtClean="0"/>
              <a:t>		// </a:t>
            </a:r>
            <a:r>
              <a:rPr lang="ko-KR" altLang="en-US" sz="1100" dirty="0" smtClean="0"/>
              <a:t>원의 </a:t>
            </a:r>
            <a:r>
              <a:rPr lang="ko-KR" altLang="en-US" sz="1100" dirty="0" err="1" smtClean="0"/>
              <a:t>생성자</a:t>
            </a:r>
            <a:endParaRPr lang="en-US" altLang="ko-KR" sz="1100" dirty="0" smtClean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</a:t>
            </a:r>
            <a:r>
              <a:rPr lang="en-US" altLang="ko-KR" sz="1100" dirty="0" smtClean="0"/>
              <a:t>	// </a:t>
            </a:r>
            <a:r>
              <a:rPr lang="ko-KR" altLang="en-US" sz="1100" dirty="0" smtClean="0"/>
              <a:t>원의 면적 계산 </a:t>
            </a:r>
            <a:r>
              <a:rPr lang="ko-KR" altLang="en-US" sz="1100" dirty="0" err="1" smtClean="0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/>
              <a:t>3.14*radius*radius;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pizza;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pizza </a:t>
            </a:r>
            <a:r>
              <a:rPr lang="en-US" altLang="ko-KR" sz="1100" b="1" dirty="0"/>
              <a:t>= new Circle(); </a:t>
            </a:r>
            <a:r>
              <a:rPr lang="en-US" altLang="ko-KR" sz="1100" b="1" dirty="0" smtClean="0"/>
              <a:t>			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pizza.radius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10;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 smtClean="0"/>
              <a:t>		pizza.name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 smtClean="0"/>
              <a:t>		double </a:t>
            </a:r>
            <a:r>
              <a:rPr lang="en-US" altLang="ko-KR" sz="1100" dirty="0"/>
              <a:t>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(pizza.name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</a:t>
            </a:r>
            <a:r>
              <a:rPr lang="en-US" altLang="ko-KR" sz="1100" dirty="0" smtClean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donut = new Circle(); </a:t>
            </a:r>
            <a:r>
              <a:rPr lang="en-US" altLang="ko-KR" sz="1100" b="1" dirty="0" smtClean="0"/>
              <a:t>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donut.radius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2;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 smtClean="0"/>
              <a:t>		donut.name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 smtClean="0"/>
              <a:t>		area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(donut.name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533"/>
    </mc:Choice>
    <mc:Fallback xmlns="">
      <p:transition spd="slow" advTm="23453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width*height;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("&gt;&gt; </a:t>
            </a:r>
            <a:r>
              <a:rPr lang="en-US" altLang="ko-KR" sz="1200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rect.height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646"/>
    </mc:Choice>
    <mc:Fallback xmlns="">
      <p:transition spd="slow" advTm="31464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7"/>
    </mc:Choice>
    <mc:Fallback xmlns="">
      <p:transition spd="slow" advTm="17297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520"/>
    </mc:Choice>
    <mc:Fallback xmlns="">
      <p:transition spd="slow" advTm="36052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 smtClean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55"/>
    </mc:Choice>
    <mc:Fallback xmlns="">
      <p:transition spd="slow" advTm="40555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반드시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여러 개 작성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객체당 한 번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목적은 객체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반드시 호출됨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그러므로 하나 이상 선언되어야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컴파일러가 자동으로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86"/>
    </mc:Choice>
    <mc:Fallback xmlns="">
      <p:transition spd="slow" advTm="116286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활용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157"/>
    </mc:Choice>
    <mc:Fallback xmlns="">
      <p:transition spd="slow" advTm="24415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/>
              <a:t>매개 변수 </a:t>
            </a:r>
            <a:r>
              <a:rPr lang="ko-KR" altLang="en-US" dirty="0" smtClean="0"/>
              <a:t>없고 아무 작업 없이 단순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/>
              <a:t>디폴트 생성자라고도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r>
              <a:rPr lang="ko-KR" altLang="en-US" dirty="0"/>
              <a:t>클래스에 생성자가 하나도 선언되지 않은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컴파일러에 </a:t>
            </a:r>
            <a:r>
              <a:rPr lang="ko-KR" altLang="en-US" dirty="0"/>
              <a:t>의해 </a:t>
            </a:r>
            <a:r>
              <a:rPr lang="ko-KR" altLang="en-US" dirty="0" smtClean="0"/>
              <a:t>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</a:t>
            </a:r>
            <a:r>
              <a:rPr lang="en-US" altLang="ko-KR" sz="1200" b="0" dirty="0" smtClean="0"/>
              <a:t>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</a:t>
            </a:r>
            <a:r>
              <a:rPr lang="en-US" altLang="ko-KR" b="1" i="1" dirty="0" smtClean="0">
                <a:solidFill>
                  <a:srgbClr val="0070C0"/>
                </a:solidFill>
              </a:rPr>
              <a:t>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컴파일러에 의해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개발자가 작성한 코드</a:t>
            </a:r>
            <a:endParaRPr lang="en-US" altLang="ko-KR" sz="1200" dirty="0" smtClean="0"/>
          </a:p>
          <a:p>
            <a:r>
              <a:rPr lang="ko-KR" altLang="en-US" sz="1200" dirty="0" smtClean="0"/>
              <a:t>이 코드에는 생성자가 없지만</a:t>
            </a:r>
            <a:endParaRPr lang="en-US" altLang="ko-KR" sz="1200" dirty="0" smtClean="0"/>
          </a:p>
          <a:p>
            <a:r>
              <a:rPr lang="ko-KR" altLang="en-US" sz="1200" dirty="0" smtClean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컴파일러가 자동으로 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116"/>
    </mc:Choice>
    <mc:Fallback xmlns="">
      <p:transition spd="slow" advTm="14111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개발자가 클래스에 생성자가 </a:t>
            </a:r>
            <a:r>
              <a:rPr lang="ko-KR" altLang="en-US" sz="2000" dirty="0"/>
              <a:t>하나라도 </a:t>
            </a:r>
            <a:r>
              <a:rPr lang="ko-KR" altLang="en-US" sz="2000" dirty="0" smtClean="0"/>
              <a:t>작성한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삽입되지 않음</a:t>
            </a:r>
            <a:endParaRPr lang="en-US" altLang="ko-KR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</a:t>
            </a:r>
            <a:r>
              <a:rPr lang="en-US" altLang="ko-KR" sz="1400" dirty="0" smtClean="0"/>
              <a:t>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 smtClean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Circle </a:t>
            </a:r>
            <a:r>
              <a:rPr lang="en-US" altLang="ko-KR" sz="1400" dirty="0"/>
              <a:t>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 smtClean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 smtClean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690"/>
    </mc:Choice>
    <mc:Fallback xmlns="">
      <p:transition spd="slow" advTm="11869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900"/>
    </mc:Choice>
    <mc:Fallback xmlns="">
      <p:transition spd="slow" advTm="3489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11"/>
    </mc:Choice>
    <mc:Fallback xmlns="">
      <p:transition spd="slow" advTm="86711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382"/>
    </mc:Choice>
    <mc:Fallback xmlns="">
      <p:transition spd="slow" advTm="172382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</a:p>
          <a:p>
            <a:pPr lvl="1"/>
            <a:r>
              <a:rPr lang="ko-KR" altLang="en-US" smtClean="0"/>
              <a:t>클래스 내의 다른 생성자 호출</a:t>
            </a:r>
            <a:endParaRPr lang="en-US" altLang="ko-KR" smtClean="0"/>
          </a:p>
          <a:p>
            <a:pPr lvl="1"/>
            <a:r>
              <a:rPr lang="ko-KR" altLang="en-US" smtClean="0"/>
              <a:t>생성자 내에서만 사용 가능</a:t>
            </a:r>
            <a:endParaRPr lang="en-US" altLang="ko-KR" smtClean="0"/>
          </a:p>
          <a:p>
            <a:pPr lvl="1"/>
            <a:r>
              <a:rPr lang="ko-KR" altLang="en-US" smtClean="0"/>
              <a:t>반드시 생성자 코드의 제일 처음에 수행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74"/>
    </mc:Choice>
    <mc:Fallback xmlns="">
      <p:transition spd="slow" advTm="4687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 smtClean="0"/>
              <a:t>public Book()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생성자가 호출되었음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this(null, null, 0);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78"/>
    </mc:Choice>
    <mc:Fallback xmlns="">
      <p:transition spd="slow" advTm="2667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캡슐로 싸서 내부를 볼 수 없게 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본질적인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외부의 접근으로부터 객체 보호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97"/>
    </mc:Choice>
    <mc:Fallback xmlns="">
      <p:transition spd="slow" advTm="35497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48881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 smtClean="0"/>
              <a:t>춘향전</a:t>
            </a:r>
            <a:r>
              <a:rPr lang="en-US" altLang="ko-KR" sz="1200" dirty="0" smtClean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</a:t>
            </a:r>
            <a:r>
              <a:rPr lang="en-US" altLang="ko-KR" sz="1050" dirty="0" smtClean="0"/>
              <a:t>“</a:t>
            </a:r>
            <a:r>
              <a:rPr lang="ko-KR" altLang="en-US" sz="1050" dirty="0" smtClean="0"/>
              <a:t>춘향전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880"/>
    </mc:Choice>
    <mc:Fallback xmlns="">
      <p:transition spd="slow" advTm="28388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45"/>
    </mc:Choice>
    <mc:Fallback xmlns="">
      <p:transition spd="slow" advTm="235245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3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908"/>
    </mc:Choice>
    <mc:Fallback xmlns="">
      <p:transition spd="slow" advTm="524908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696"/>
    </mc:Choice>
    <mc:Fallback xmlns="">
      <p:transition spd="slow" advTm="30369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</a:t>
            </a:r>
            <a:r>
              <a:rPr lang="en-US" altLang="ko-KR" dirty="0"/>
              <a:t>Circle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endParaRPr lang="en-US" altLang="ko-KR" sz="1400" dirty="0" smtClean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844"/>
    </mc:Choice>
    <mc:Fallback xmlns="">
      <p:transition spd="slow" advTm="332844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활용하여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책의 제목과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저자를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9593"/>
    </mc:Choice>
    <mc:Fallback xmlns="">
      <p:transition spd="slow" advTm="249593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멤버 함수</a:t>
            </a:r>
            <a:r>
              <a:rPr lang="en-US" altLang="ko-KR" dirty="0" smtClean="0"/>
              <a:t>, 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086"/>
    </mc:Choice>
    <mc:Fallback xmlns="">
      <p:transition spd="slow" advTm="23508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1. </a:t>
            </a:r>
            <a:r>
              <a:rPr lang="ko-KR" altLang="en-US" u="sng" dirty="0" smtClean="0"/>
              <a:t>기본 타입의 값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값이 복사되어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2. </a:t>
            </a:r>
            <a:r>
              <a:rPr lang="ko-KR" altLang="en-US" u="sng" dirty="0" smtClean="0"/>
              <a:t>객체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혹은 배열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매개변수와 호출한 </a:t>
            </a:r>
            <a:r>
              <a:rPr lang="ko-KR" altLang="en-US" dirty="0" err="1" smtClean="0"/>
              <a:t>실인자가</a:t>
            </a:r>
            <a:r>
              <a:rPr lang="ko-KR" altLang="en-US" dirty="0" smtClean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40"/>
    </mc:Choice>
    <mc:Fallback xmlns="">
      <p:transition spd="slow" advTm="104140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값일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504"/>
    </mc:Choice>
    <mc:Fallback xmlns="">
      <p:transition spd="slow" advTm="253504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495"/>
    </mc:Choice>
    <mc:Fallback xmlns="">
      <p:transition spd="slow" advTm="36249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객체 모양을 선언한 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모두 </a:t>
            </a:r>
            <a:r>
              <a:rPr lang="ko-KR" altLang="en-US" dirty="0"/>
              <a:t>클래스 내에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모양대로 생성된 실체</a:t>
            </a:r>
            <a:r>
              <a:rPr lang="en-US" altLang="ko-KR" dirty="0" smtClean="0"/>
              <a:t>(instance)</a:t>
            </a:r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내 데이터에 대한 </a:t>
            </a:r>
            <a:r>
              <a:rPr lang="ko-KR" altLang="en-US" dirty="0" smtClean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외부에서는 </a:t>
            </a:r>
            <a:r>
              <a:rPr lang="ko-KR" altLang="en-US" dirty="0"/>
              <a:t>비공개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</a:t>
            </a:r>
            <a:r>
              <a:rPr lang="ko-KR" altLang="en-US" dirty="0" smtClean="0"/>
              <a:t>외부에서는 </a:t>
            </a:r>
            <a:r>
              <a:rPr lang="ko-KR" altLang="en-US" dirty="0"/>
              <a:t>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</a:t>
            </a:r>
            <a:r>
              <a:rPr lang="ko-KR" altLang="en-US" dirty="0" smtClean="0"/>
              <a:t>멤버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3"/>
    </mc:Choice>
    <mc:Fallback xmlns="">
      <p:transition spd="slow" advTm="14153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2"/>
            <a:r>
              <a:rPr lang="ko-KR" altLang="en-US" sz="1400" dirty="0"/>
              <a:t>객체가 전달되는 경우와 </a:t>
            </a:r>
            <a:r>
              <a:rPr lang="ko-KR" altLang="en-US" sz="1400" dirty="0" smtClean="0"/>
              <a:t>동일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매개변수가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004"/>
    </mc:Choice>
    <mc:Fallback xmlns="">
      <p:transition spd="slow" advTm="195004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 smtClean="0"/>
              <a:t>ArrayParameterEx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 smtClean="0"/>
              <a:t>printCharArray</a:t>
            </a:r>
            <a:r>
              <a:rPr lang="en-US" altLang="ko-KR" sz="1400" dirty="0" smtClean="0"/>
              <a:t>(c);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(char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if </a:t>
              </a:r>
              <a:r>
                <a:rPr lang="en-US" altLang="ko-KR" sz="1200" dirty="0"/>
                <a:t>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a[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413"/>
    </mc:Choice>
    <mc:Fallback xmlns="">
      <p:transition spd="slow" advTm="186413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 smtClean="0"/>
              <a:t>이름이 동일한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메소드</a:t>
            </a:r>
            <a:r>
              <a:rPr lang="ko-KR" altLang="en-US" sz="1400" b="1" dirty="0" smtClean="0"/>
              <a:t> 오버로딩이 성공한 사례</a:t>
            </a:r>
            <a:endParaRPr lang="en-US" altLang="ko-KR" sz="1400" b="1" dirty="0" smtClean="0"/>
          </a:p>
          <a:p>
            <a:pPr defTabSz="180000"/>
            <a:endParaRPr lang="ko-KR" altLang="en-US" sz="1400" b="1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k)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 + k;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MethodOverloadingFail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smtClean="0">
                <a:solidFill>
                  <a:srgbClr val="FF0000"/>
                </a:solidFill>
              </a:rPr>
              <a:t>double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(double)(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두 개의 </a:t>
            </a:r>
            <a:r>
              <a:rPr lang="en-US" altLang="ko-KR" sz="1000" dirty="0" err="1" smtClean="0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 smtClean="0">
                <a:latin typeface="+mn-ea"/>
              </a:rPr>
              <a:t>메소드는</a:t>
            </a:r>
            <a:r>
              <a:rPr lang="ko-KR" altLang="en-US" sz="1000" dirty="0" smtClean="0">
                <a:latin typeface="+mn-ea"/>
              </a:rPr>
              <a:t>  매개변수의 </a:t>
            </a:r>
            <a:r>
              <a:rPr lang="ko-KR" altLang="en-US" sz="1000" dirty="0">
                <a:latin typeface="+mn-ea"/>
              </a:rPr>
              <a:t>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</a:t>
            </a:r>
            <a:r>
              <a:rPr lang="ko-KR" altLang="en-US" sz="1000" dirty="0" smtClean="0">
                <a:latin typeface="+mn-ea"/>
              </a:rPr>
              <a:t>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134"/>
    </mc:Choice>
    <mc:Fallback xmlns="">
      <p:transition spd="slow" advTm="119134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590"/>
    </mc:Choice>
    <mc:Fallback xmlns="">
      <p:transition spd="slow" advTm="20059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객체 소멸</a:t>
            </a:r>
            <a:endParaRPr lang="en-US" altLang="ko-KR" smtClean="0"/>
          </a:p>
          <a:p>
            <a:pPr lvl="1"/>
            <a:r>
              <a:rPr lang="en-US" altLang="ko-KR" smtClean="0"/>
              <a:t>new</a:t>
            </a:r>
            <a:r>
              <a:rPr lang="ko-KR" altLang="en-US" smtClean="0"/>
              <a:t>에 의해 할당된 객체 메모리를 자바 가상 기계의 가용 메모리로 되돌려 주는 행위</a:t>
            </a:r>
            <a:endParaRPr lang="en-US" altLang="ko-KR" smtClean="0"/>
          </a:p>
          <a:p>
            <a:r>
              <a:rPr lang="ko-KR" altLang="en-US" smtClean="0"/>
              <a:t>자바 응용프로그램에서 임의로 객체</a:t>
            </a:r>
            <a:r>
              <a:rPr lang="en-US" altLang="ko-KR" smtClean="0"/>
              <a:t> </a:t>
            </a:r>
            <a:r>
              <a:rPr lang="ko-KR" altLang="en-US" smtClean="0"/>
              <a:t>소멸할 수 없음</a:t>
            </a:r>
            <a:endParaRPr lang="en-US" altLang="ko-KR" smtClean="0"/>
          </a:p>
          <a:p>
            <a:pPr lvl="1"/>
            <a:r>
              <a:rPr lang="ko-KR" altLang="en-US" smtClean="0"/>
              <a:t>객체 소멸은 자바 가상 기계의 고유한 역할</a:t>
            </a:r>
            <a:endParaRPr lang="en-US" altLang="ko-KR" smtClean="0"/>
          </a:p>
          <a:p>
            <a:pPr lvl="1"/>
            <a:r>
              <a:rPr lang="ko-KR" altLang="en-US" smtClean="0"/>
              <a:t>자바 개발자에게는 매우 다행스러운 기능</a:t>
            </a:r>
            <a:endParaRPr lang="en-US" altLang="ko-KR" smtClean="0"/>
          </a:p>
          <a:p>
            <a:pPr lvl="2"/>
            <a:r>
              <a:rPr lang="en-US" altLang="ko-KR" smtClean="0"/>
              <a:t>C/C++</a:t>
            </a:r>
            <a:r>
              <a:rPr lang="ko-KR" altLang="en-US" smtClean="0"/>
              <a:t>에서는 할당받은 객체를 개발자가 되돌려 주어야 함</a:t>
            </a:r>
            <a:endParaRPr lang="en-US" altLang="ko-KR" smtClean="0"/>
          </a:p>
          <a:p>
            <a:pPr lvl="3"/>
            <a:r>
              <a:rPr lang="en-US" altLang="ko-KR" smtClean="0"/>
              <a:t>C/C++</a:t>
            </a:r>
            <a:r>
              <a:rPr lang="ko-KR" altLang="en-US" smtClean="0"/>
              <a:t> 프로그램 작성을 어렵게 만드는 요인</a:t>
            </a:r>
            <a:endParaRPr lang="en-US" altLang="ko-KR" smtClean="0"/>
          </a:p>
          <a:p>
            <a:r>
              <a:rPr lang="ko-KR" altLang="en-US" smtClean="0"/>
              <a:t>가비지</a:t>
            </a:r>
            <a:endParaRPr lang="en-US" altLang="ko-KR" smtClean="0"/>
          </a:p>
          <a:p>
            <a:pPr lvl="1"/>
            <a:r>
              <a:rPr lang="ko-KR" altLang="en-US" smtClean="0"/>
              <a:t>가리키는 레퍼런스가 하나도 없는 객체</a:t>
            </a:r>
            <a:endParaRPr lang="en-US" altLang="ko-KR" smtClean="0"/>
          </a:p>
          <a:p>
            <a:pPr lvl="2"/>
            <a:r>
              <a:rPr lang="ko-KR" altLang="en-US" smtClean="0"/>
              <a:t>누구도 사용할 수 없게 된 메모리</a:t>
            </a:r>
            <a:endParaRPr lang="en-US" altLang="ko-KR" smtClean="0"/>
          </a:p>
          <a:p>
            <a:r>
              <a:rPr lang="ko-KR" altLang="en-US" smtClean="0"/>
              <a:t>가비지 켈렉션</a:t>
            </a:r>
            <a:endParaRPr lang="en-US" altLang="ko-KR" smtClean="0"/>
          </a:p>
          <a:p>
            <a:pPr lvl="1"/>
            <a:r>
              <a:rPr lang="ko-KR" altLang="en-US" smtClean="0"/>
              <a:t>자바 가상 기계의 가비지 컬렉터가 자동으로 가비지 수집 반환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642"/>
    </mc:Choice>
    <mc:Fallback xmlns="">
      <p:transition spd="slow" advTm="195642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82"/>
    </mc:Choice>
    <mc:Fallback xmlns="">
      <p:transition spd="slow" advTm="10408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</a:t>
            </a:r>
            <a:r>
              <a:rPr lang="ko-KR" altLang="en-US" dirty="0" err="1"/>
              <a:t>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코드에서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a = new String("Good");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b = new String("Bad");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 = new String("Normal");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d, e;</a:t>
            </a:r>
          </a:p>
          <a:p>
            <a:pPr defTabSz="180000"/>
            <a:r>
              <a:rPr lang="en-US" altLang="ko-KR" sz="1200" dirty="0" smtClean="0"/>
              <a:t>		a </a:t>
            </a:r>
            <a:r>
              <a:rPr lang="en-US" altLang="ko-KR" sz="1200" dirty="0"/>
              <a:t>= null; </a:t>
            </a:r>
          </a:p>
          <a:p>
            <a:pPr defTabSz="180000"/>
            <a:r>
              <a:rPr lang="en-US" altLang="ko-KR" sz="1200" dirty="0" smtClean="0"/>
              <a:t>		d </a:t>
            </a:r>
            <a:r>
              <a:rPr lang="en-US" altLang="ko-KR" sz="1200" dirty="0"/>
              <a:t>= c;</a:t>
            </a:r>
          </a:p>
          <a:p>
            <a:pPr defTabSz="180000"/>
            <a:r>
              <a:rPr lang="en-US" altLang="ko-KR" sz="1200" dirty="0" smtClean="0"/>
              <a:t>		c </a:t>
            </a:r>
            <a:r>
              <a:rPr lang="en-US" altLang="ko-KR" sz="1200" dirty="0"/>
              <a:t>= null;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709"/>
    </mc:Choice>
    <mc:Fallback xmlns="">
      <p:transition spd="slow" advTm="317709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자동 회수하는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메모리로 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87"/>
    </mc:Choice>
    <mc:Fallback xmlns="">
      <p:transition spd="slow" advTm="47587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091"/>
    </mc:Choice>
    <mc:Fallback xmlns="">
      <p:transition spd="slow" advTm="88091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74"/>
    </mc:Choice>
    <mc:Fallback xmlns="">
      <p:transition spd="slow" advTm="6157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지향의 특성 </a:t>
            </a:r>
            <a:r>
              <a:rPr lang="en-US" altLang="ko-KR" smtClean="0"/>
              <a:t>: </a:t>
            </a:r>
            <a:r>
              <a:rPr lang="ko-KR" altLang="en-US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개체의 속성이 하위 개체에 물려짐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하위 객체가 상위 개체의 속성을 모두 가지는 관계</a:t>
            </a:r>
            <a:endParaRPr lang="en-US" altLang="ko-KR" dirty="0" smtClean="0"/>
          </a:p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상속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유전적 상속 관계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나무는 식물이다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나무는 </a:t>
            </a:r>
            <a:r>
              <a:rPr lang="ko-KR" altLang="en-US" dirty="0" err="1" smtClean="0"/>
              <a:t>생물이다하고</a:t>
            </a:r>
            <a:r>
              <a:rPr lang="ko-KR" altLang="en-US" dirty="0" smtClean="0"/>
              <a:t> 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사람은 생물의 속성은 가지지만 식물의 속성은 가지고 있지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사람은 생물이다라고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사람은 식물이다라고 할 수 없음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92"/>
    </mc:Choice>
    <mc:Fallback xmlns="">
      <p:transition spd="slow" advTm="10192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119"/>
    </mc:Choice>
    <mc:Fallback xmlns="">
      <p:transition spd="slow" advTm="15211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779"/>
    </mc:Choice>
    <mc:Fallback xmlns="">
      <p:transition spd="slow" advTm="294779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39"/>
    </mc:Choice>
    <mc:Fallback xmlns="">
      <p:transition spd="slow" advTm="164139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07"/>
    </mc:Choice>
    <mc:Fallback xmlns="">
      <p:transition spd="slow" advTm="245607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37"/>
    </mc:Choice>
    <mc:Fallback xmlns="">
      <p:transition spd="slow" advTm="84137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27"/>
    </mc:Choice>
    <mc:Fallback xmlns="">
      <p:transition spd="slow" advTm="159127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사람은 모두 각</a:t>
            </a:r>
            <a:r>
              <a:rPr lang="ko-KR" altLang="en-US" sz="1400" dirty="0"/>
              <a:t>각</a:t>
            </a:r>
            <a:r>
              <a:rPr lang="ko-KR" altLang="en-US" sz="1400" dirty="0" smtClean="0"/>
              <a:t> 눈을 가지고 태어난다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세상에는 이미 공기가 있으며 태어난 사람은</a:t>
            </a:r>
            <a:endParaRPr lang="en-US" altLang="ko-KR" sz="1400" dirty="0" smtClean="0"/>
          </a:p>
          <a:p>
            <a:r>
              <a:rPr lang="ko-KR" altLang="en-US" sz="1400" dirty="0" smtClean="0"/>
              <a:t>모두 공기를 공유한다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그리고 공기 역시 각 사람의 것이다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25"/>
    </mc:Choice>
    <mc:Fallback xmlns="">
      <p:transition spd="slow" advTm="38025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다른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StaticSample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n; 						// non-static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void g() {...} 			// non-static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defTabSz="180000"/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m; 			// 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void f() {...} //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static </a:t>
            </a:r>
            <a:r>
              <a:rPr lang="ko-KR" altLang="en-US" sz="1600" dirty="0" err="1" smtClean="0"/>
              <a:t>메소드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224"/>
    </mc:Choice>
    <mc:Fallback xmlns="">
      <p:transition spd="slow" advTm="313224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32"/>
    </mc:Choice>
    <mc:Fallback xmlns="">
      <p:transition spd="slow" advTm="151032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34"/>
    </mc:Choice>
    <mc:Fallback xmlns="">
      <p:transition spd="slow" advTm="2793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상속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자식 클래스가 부모 클래스의 속성 물려받고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기능 확장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부모 클래스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하위 클래스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서브 클래스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클래스를 재사용하고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새로운 특성 추가 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 smtClean="0"/>
              <a:t>* </a:t>
            </a:r>
            <a:r>
              <a:rPr lang="ko-KR" altLang="en-US" sz="1200" dirty="0" smtClean="0"/>
              <a:t>자바는 </a:t>
            </a:r>
            <a:r>
              <a:rPr lang="ko-KR" altLang="en-US" sz="1200" dirty="0"/>
              <a:t>클래스 다중 상속 </a:t>
            </a:r>
            <a:r>
              <a:rPr lang="ko-KR" altLang="en-US" sz="1200" dirty="0" smtClean="0"/>
              <a:t>없음</a:t>
            </a:r>
            <a:r>
              <a:rPr lang="en-US" altLang="ko-KR" sz="1200" dirty="0" smtClean="0"/>
              <a:t>.  </a:t>
            </a:r>
          </a:p>
          <a:p>
            <a:pPr marL="0" lvl="1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"/>
    </mc:Choice>
    <mc:Fallback xmlns="">
      <p:transition spd="slow" advTm="457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265"/>
    </mc:Choice>
    <mc:Fallback xmlns="">
      <p:transition spd="slow" advTm="416265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35"/>
    </mc:Choice>
    <mc:Fallback xmlns="">
      <p:transition spd="slow" advTm="23035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988"/>
    </mc:Choice>
    <mc:Fallback xmlns="">
      <p:transition spd="slow" advTm="169988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static</a:t>
            </a:r>
            <a:r>
              <a:rPr lang="ko-KR" altLang="en-US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변수와 전역 함수를 만들 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전역변수나 전역 함수는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작성할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객체들 </a:t>
            </a:r>
            <a:r>
              <a:rPr lang="ko-KR" altLang="en-US" dirty="0"/>
              <a:t>공유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</a:t>
            </a:r>
            <a:r>
              <a:rPr lang="en-US" altLang="ko-KR" sz="1400" dirty="0" smtClean="0"/>
              <a:t>);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</a:t>
            </a:r>
            <a:r>
              <a:rPr lang="en-US" altLang="ko-KR" sz="1400" strike="sngStrike" dirty="0" smtClean="0"/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잘못된 사용법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바른 사용법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535"/>
    </mc:Choice>
    <mc:Fallback xmlns="">
      <p:transition spd="slow" advTm="154535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Calc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abs(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a) { return a&gt;0?a:-a;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max(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a:b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min(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b:a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CalcEx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static void main(String[]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Calc.abs</a:t>
            </a:r>
            <a:r>
              <a:rPr lang="en-US" altLang="ko-KR" sz="1400" b="1" dirty="0" smtClean="0"/>
              <a:t>(-5)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Calc.max</a:t>
            </a:r>
            <a:r>
              <a:rPr lang="en-US" altLang="ko-KR" sz="1400" b="1" dirty="0" smtClean="0"/>
              <a:t>(10, 8)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Calc.min</a:t>
            </a:r>
            <a:r>
              <a:rPr lang="en-US" altLang="ko-KR" sz="1400" b="1" dirty="0" smtClean="0"/>
              <a:t>(-3, -8)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840"/>
    </mc:Choice>
    <mc:Fallback xmlns="">
      <p:transition spd="slow" advTm="55840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접근할 수 없음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</a:t>
            </a:r>
            <a:r>
              <a:rPr lang="en-US" altLang="ko-KR" dirty="0" smtClean="0"/>
              <a:t>, 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045"/>
    </mc:Choice>
    <mc:Fallback xmlns="">
      <p:transition spd="slow" advTm="212045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7"/>
    </mc:Choice>
    <mc:Fallback xmlns="">
      <p:transition spd="slow" advTm="51767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4-12 : static</a:t>
            </a:r>
            <a:r>
              <a:rPr lang="ko-KR" altLang="en-US" dirty="0" smtClean="0"/>
              <a:t>을 </a:t>
            </a:r>
            <a:r>
              <a:rPr lang="ko-KR" altLang="en-US" smtClean="0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	public </a:t>
            </a:r>
            <a:r>
              <a:rPr lang="en-US" altLang="ko-KR" dirty="0"/>
              <a:t>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 smtClean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 smtClean="0"/>
              <a:t>		double </a:t>
            </a:r>
            <a:r>
              <a:rPr lang="en-US" altLang="ko-KR" dirty="0"/>
              <a:t>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 smtClean="0"/>
              <a:t>		</a:t>
            </a:r>
            <a:r>
              <a:rPr lang="en-US" altLang="ko-KR" b="1" dirty="0" err="1" smtClean="0"/>
              <a:t>CurrencyConverter.setRate</a:t>
            </a:r>
            <a:r>
              <a:rPr lang="en-US" altLang="ko-KR" b="1" dirty="0" smtClean="0"/>
              <a:t>(rate</a:t>
            </a:r>
            <a:r>
              <a:rPr lang="en-US" altLang="ko-KR" b="1" dirty="0"/>
              <a:t>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 smtClean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16"/>
    </mc:Choice>
    <mc:Fallback xmlns="">
      <p:transition spd="slow" advTm="53216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상속 불가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extends </a:t>
            </a:r>
            <a:r>
              <a:rPr lang="en-US" altLang="ko-KR" sz="1400" b="1" dirty="0" err="1" smtClean="0"/>
              <a:t>FinalClass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b="1" dirty="0" smtClean="0"/>
              <a:t>컴파일 오류</a:t>
            </a:r>
            <a:r>
              <a:rPr lang="en-US" altLang="ko-KR" sz="1400" b="1" dirty="0" smtClean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  <a:endParaRPr lang="ko-KR" altLang="en-US" sz="1400" b="1" dirty="0" smtClean="0"/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finalMethod</a:t>
            </a:r>
            <a:r>
              <a:rPr lang="en-US" altLang="ko-KR" sz="1400" b="1" dirty="0" smtClean="0"/>
              <a:t>() </a:t>
            </a:r>
            <a:r>
              <a:rPr lang="en-US" altLang="ko-KR" sz="1400" dirty="0" smtClean="0"/>
              <a:t>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b="1" dirty="0" err="1" smtClean="0"/>
              <a:t>오버라이딩</a:t>
            </a:r>
            <a:r>
              <a:rPr lang="ko-KR" altLang="en-US" sz="1400" b="1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65"/>
    </mc:Choice>
    <mc:Fallback xmlns="">
      <p:transition spd="slow" advTm="57365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23"/>
    </mc:Choice>
    <mc:Fallback xmlns="">
      <p:transition spd="slow" advTm="7542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smtClean="0"/>
              <a:t>지향의 특성 </a:t>
            </a:r>
            <a:r>
              <a:rPr lang="en-US" altLang="ko-KR" smtClean="0"/>
              <a:t>: </a:t>
            </a:r>
            <a:r>
              <a:rPr lang="ko-KR" altLang="en-US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클래스나 </a:t>
            </a:r>
            <a:r>
              <a:rPr lang="ko-KR" altLang="en-US" dirty="0"/>
              <a:t>객체에 따라 다르게 동작하도록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 smtClean="0"/>
              <a:t>같은 </a:t>
            </a:r>
            <a:r>
              <a:rPr lang="ko-KR" altLang="en-US" dirty="0"/>
              <a:t>이름이지만 </a:t>
            </a:r>
            <a:r>
              <a:rPr lang="ko-KR" altLang="en-US" dirty="0" smtClean="0"/>
              <a:t>다르게 </a:t>
            </a:r>
            <a:r>
              <a:rPr lang="ko-KR" altLang="en-US" dirty="0"/>
              <a:t>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슈퍼클래스의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36"/>
    </mc:Choice>
    <mc:Fallback xmlns="">
      <p:transition spd="slow" advTm="10136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주사위 관련 예제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EBDDC3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EBDDC3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Y나무M" pitchFamily="18" charset="-127"/>
                <a:ea typeface="HY나무M" pitchFamily="18" charset="-127"/>
                <a:cs typeface="+mn-cs"/>
              </a:rPr>
              <a:t>명품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HY나무M" pitchFamily="18" charset="-127"/>
                <a:ea typeface="HY나무M" pitchFamily="18" charset="-127"/>
                <a:cs typeface="+mn-cs"/>
              </a:rPr>
              <a:t>JAVA Programming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HY나무M" pitchFamily="18" charset="-127"/>
              <a:ea typeface="HY나무M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87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01"/>
    </mc:Choice>
    <mc:Fallback xmlns="">
      <p:transition spd="slow" advTm="30901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70" y="1556792"/>
            <a:ext cx="794362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7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6114"/>
    </mc:Choice>
    <mc:Fallback xmlns="">
      <p:transition spd="slow" advTm="486114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1723"/>
            <a:ext cx="7149894" cy="6846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8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992"/>
    </mc:Choice>
    <mc:Fallback xmlns="">
      <p:transition spd="slow" advTm="619992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870596-DAFA-46D2-82A7-2B6B5F8E0EA4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74" y="0"/>
            <a:ext cx="712545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4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569"/>
    </mc:Choice>
    <mc:Fallback xmlns="">
      <p:transition spd="slow" advTm="288569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4</a:t>
            </a:r>
            <a:r>
              <a:rPr lang="ko-KR" altLang="en-US" dirty="0" smtClean="0"/>
              <a:t>장 실습 문제</a:t>
            </a:r>
            <a:r>
              <a:rPr lang="en-US" altLang="ko-KR" dirty="0" smtClean="0"/>
              <a:t>(p241) 1 ~ 5</a:t>
            </a:r>
            <a:r>
              <a:rPr lang="ko-KR" altLang="en-US" dirty="0" smtClean="0"/>
              <a:t>번에 대해 각각 프로그램을 작성하여 해결하고 소스 프로그램을 </a:t>
            </a:r>
            <a:r>
              <a:rPr lang="en-US" altLang="ko-KR" dirty="0" smtClean="0"/>
              <a:t>e-Campus</a:t>
            </a:r>
            <a:r>
              <a:rPr lang="ko-KR" altLang="en-US" dirty="0" smtClean="0"/>
              <a:t>에 올립니다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번에 대해서는 </a:t>
            </a:r>
            <a:r>
              <a:rPr lang="en-US" altLang="ko-KR" dirty="0" smtClean="0"/>
              <a:t>“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contains(Rectangle r)”</a:t>
            </a:r>
            <a:r>
              <a:rPr lang="ko-KR" altLang="en-US" dirty="0" smtClean="0"/>
              <a:t>과 관련된 부분은 제외합니다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메인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메소드에서도</a:t>
            </a:r>
            <a:r>
              <a:rPr lang="en-US" altLang="ko-KR" dirty="0" smtClean="0"/>
              <a:t> </a:t>
            </a:r>
            <a:r>
              <a:rPr lang="ko-KR" altLang="en-US" dirty="0" smtClean="0"/>
              <a:t>마지막 두 개의 </a:t>
            </a:r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“if (</a:t>
            </a:r>
            <a:r>
              <a:rPr lang="en-US" altLang="ko-KR" dirty="0" err="1" smtClean="0"/>
              <a:t>t.contains</a:t>
            </a:r>
            <a:r>
              <a:rPr lang="en-US" altLang="ko-KR" dirty="0" smtClean="0"/>
              <a:t>(r)) … “</a:t>
            </a:r>
            <a:r>
              <a:rPr lang="ko-KR" altLang="en-US" dirty="0" smtClean="0"/>
              <a:t>은 제외합니다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9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57"/>
    </mc:Choice>
    <mc:Fallback xmlns="">
      <p:transition spd="slow" advTm="10075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초기 시대의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61"/>
    </mc:Choice>
    <mc:Fallback xmlns="">
      <p:transition spd="slow" advTm="2486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작업을 함수로 작성한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함수들의 집합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566"/>
    </mc:Choice>
    <mc:Fallback xmlns="">
      <p:transition spd="slow" advTm="107566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5704</TotalTime>
  <Words>2792</Words>
  <Application>Microsoft Office PowerPoint</Application>
  <PresentationFormat>화면 슬라이드 쇼(4:3)</PresentationFormat>
  <Paragraphs>946</Paragraphs>
  <Slides>74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74</vt:i4>
      </vt:variant>
    </vt:vector>
  </HeadingPairs>
  <TitlesOfParts>
    <vt:vector size="84" baseType="lpstr">
      <vt:lpstr>HY나무L</vt:lpstr>
      <vt:lpstr>HY나무M</vt:lpstr>
      <vt:lpstr>YDVYGOStd12</vt:lpstr>
      <vt:lpstr>맑은 고딕</vt:lpstr>
      <vt:lpstr>함초롬바탕</vt:lpstr>
      <vt:lpstr>휴먼편지체</vt:lpstr>
      <vt:lpstr>Wingdings</vt:lpstr>
      <vt:lpstr>Wingdings 2</vt:lpstr>
      <vt:lpstr>가을</vt:lpstr>
      <vt:lpstr>1_가을</vt:lpstr>
      <vt:lpstr>PowerPoint 프레젠테이션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  <vt:lpstr>주사위 관련 예제</vt:lpstr>
      <vt:lpstr>PowerPoint 프레젠테이션</vt:lpstr>
      <vt:lpstr>PowerPoint 프레젠테이션</vt:lpstr>
      <vt:lpstr>PowerPoint 프레젠테이션</vt:lpstr>
      <vt:lpstr>과제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297</cp:revision>
  <dcterms:created xsi:type="dcterms:W3CDTF">2011-08-27T14:53:28Z</dcterms:created>
  <dcterms:modified xsi:type="dcterms:W3CDTF">2020-09-19T04:37:30Z</dcterms:modified>
</cp:coreProperties>
</file>